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91" r:id="rId2"/>
    <p:sldId id="256" r:id="rId3"/>
    <p:sldId id="259" r:id="rId4"/>
    <p:sldId id="263" r:id="rId5"/>
    <p:sldId id="283" r:id="rId6"/>
    <p:sldId id="264" r:id="rId7"/>
    <p:sldId id="284" r:id="rId8"/>
    <p:sldId id="258" r:id="rId9"/>
    <p:sldId id="285" r:id="rId10"/>
    <p:sldId id="257" r:id="rId11"/>
    <p:sldId id="286" r:id="rId12"/>
    <p:sldId id="292" r:id="rId13"/>
    <p:sldId id="287" r:id="rId14"/>
    <p:sldId id="277" r:id="rId15"/>
    <p:sldId id="278" r:id="rId16"/>
    <p:sldId id="288" r:id="rId17"/>
    <p:sldId id="269" r:id="rId18"/>
    <p:sldId id="266" r:id="rId19"/>
    <p:sldId id="267" r:id="rId20"/>
    <p:sldId id="268" r:id="rId21"/>
    <p:sldId id="289" r:id="rId22"/>
    <p:sldId id="279" r:id="rId23"/>
    <p:sldId id="280" r:id="rId24"/>
    <p:sldId id="281" r:id="rId25"/>
    <p:sldId id="282" r:id="rId26"/>
    <p:sldId id="290" r:id="rId27"/>
    <p:sldId id="270" r:id="rId28"/>
    <p:sldId id="271" r:id="rId29"/>
    <p:sldId id="272" r:id="rId30"/>
    <p:sldId id="273" r:id="rId31"/>
    <p:sldId id="274" r:id="rId32"/>
    <p:sldId id="275" r:id="rId33"/>
    <p:sldId id="293" r:id="rId34"/>
    <p:sldId id="260" r:id="rId35"/>
    <p:sldId id="261" r:id="rId36"/>
    <p:sldId id="262" r:id="rId37"/>
    <p:sldId id="276" r:id="rId3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6374" autoAdjust="0"/>
  </p:normalViewPr>
  <p:slideViewPr>
    <p:cSldViewPr snapToGrid="0">
      <p:cViewPr varScale="1">
        <p:scale>
          <a:sx n="114" d="100"/>
          <a:sy n="114" d="100"/>
        </p:scale>
        <p:origin x="6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664F3-3696-4ACA-91DF-CB60E96551A8}" type="datetimeFigureOut">
              <a:rPr lang="de-DE" smtClean="0"/>
              <a:t>18.05.2020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8291DD-6891-4396-8D8B-E138D9FA3D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5876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Stellt euch vor ihr seid Sekretär</a:t>
            </a:r>
            <a:r>
              <a:rPr lang="de-DE" baseline="0" dirty="0"/>
              <a:t> oder Sekretärin an der DHBW und bekommt am Ende des Semesters von allen Dozenten die Einzelnoten für die Studierenden. Diese sollt ihr dann in </a:t>
            </a:r>
            <a:r>
              <a:rPr lang="de-DE" baseline="0" dirty="0" err="1"/>
              <a:t>Moodle</a:t>
            </a:r>
            <a:r>
              <a:rPr lang="de-DE" baseline="0" dirty="0"/>
              <a:t> eintragen und müsst das für jeden Studenten einzeln händisch machen. Da wünscht man sich am liebsten einen Praktikanten.</a:t>
            </a:r>
          </a:p>
          <a:p>
            <a:r>
              <a:rPr lang="de-DE" baseline="0" dirty="0"/>
              <a:t>Deshalb haben wir The Gate entwickelt um Sekretären die Arbeit zu erleichtern.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91DD-6891-4396-8D8B-E138D9FA3D5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0714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Entwicklung einer (auf verschiedenen Systemen wie Windows/MacOS/Linux laufenden)</a:t>
            </a:r>
          </a:p>
          <a:p>
            <a:r>
              <a:rPr lang="de-D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Desktop-Anwendung (mit grafischer Benutzeroberfläche - GUI)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91DD-6891-4396-8D8B-E138D9FA3D5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9345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Weiß nicht ob die Animationen übernehmen kannst, aber du müsstest im Prinzip nur ein Bild nach dem anderen dann einfliegen lassen. </a:t>
            </a:r>
            <a:br>
              <a:rPr lang="de-DE" dirty="0"/>
            </a:br>
            <a:r>
              <a:rPr lang="de-DE" dirty="0"/>
              <a:t>Also erst das komplette dann das kleine Bild für ‚Ready-2-2Sprint‘, dann das kleine Bild für </a:t>
            </a:r>
            <a:r>
              <a:rPr lang="de-DE" dirty="0" err="1"/>
              <a:t>Done</a:t>
            </a:r>
            <a:r>
              <a:rPr lang="de-DE" dirty="0"/>
              <a:t> danach dann die Labels zum Schluss noch das Beispiel mit den Akzeptanzkriterien.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9588DE-455D-C940-A34E-9002B8B6C42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316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Kann Daten im Dateisystem</a:t>
            </a:r>
            <a:r>
              <a:rPr lang="de-DE" baseline="0" dirty="0"/>
              <a:t> lesen und schreiben</a:t>
            </a:r>
            <a:endParaRPr lang="de-DE" dirty="0"/>
          </a:p>
          <a:p>
            <a:r>
              <a:rPr lang="de-DE" dirty="0"/>
              <a:t>Wachsende </a:t>
            </a:r>
            <a:r>
              <a:rPr lang="de-DE" dirty="0" err="1"/>
              <a:t>community</a:t>
            </a:r>
            <a:r>
              <a:rPr lang="de-DE" dirty="0"/>
              <a:t> </a:t>
            </a:r>
            <a:r>
              <a:rPr lang="mr-IN" dirty="0"/>
              <a:t>–</a:t>
            </a:r>
            <a:r>
              <a:rPr lang="de-DE" dirty="0"/>
              <a:t> wir keine Ahnung, dann wenigstens guter Support im Internet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F89C21-F46F-1847-8BE2-ECAC8CFA1C91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9311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Moment ist unser Projekt noch nicht abgeschlossen das heißt es funktioniert noch nicht. Die Grundsteine sind aber gelegt. Für unsere Sekretärin heißt das leider vorerst sie muss weiterhin</a:t>
            </a:r>
            <a:r>
              <a:rPr lang="de-DE" baseline="0" dirty="0"/>
              <a:t> die Noten einzeln eintragen oder einen Praktikanten einstellen.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91DD-6891-4396-8D8B-E138D9FA3D53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168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ECDC-D6AB-4B7A-9CBE-0CA247EB8F0A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64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9E2B9-1936-4B11-9E4B-96F217E9F045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2024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6431B-3259-40B5-87AE-1DC3447603A0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412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FA3E-5FE1-47F8-BC1B-E2D7696F24F9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3522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3966E-008E-475F-98D2-FF2803F34C13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834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7FB8A-EE84-4819-B3AD-71F9942FBC3D}" type="datetime1">
              <a:rPr lang="de-DE" smtClean="0"/>
              <a:t>18.05.2020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845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BC5C-9722-48D2-AED8-1FCD8266BC42}" type="datetime1">
              <a:rPr lang="de-DE" smtClean="0"/>
              <a:t>18.05.2020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9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823F3-45FE-4393-80E2-27CC367C5296}" type="datetime1">
              <a:rPr lang="de-DE" smtClean="0"/>
              <a:t>18.05.2020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374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C5A86-1AE4-4395-B2E3-5553F0E85D85}" type="datetime1">
              <a:rPr lang="de-DE" smtClean="0"/>
              <a:t>18.05.2020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052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92D6F-2549-458F-A1CA-0154BA840EB7}" type="datetime1">
              <a:rPr lang="de-DE" smtClean="0"/>
              <a:t>18.05.2020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7820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22D41-6AF5-429B-8CC0-8C76DD1BA415}" type="datetime1">
              <a:rPr lang="de-DE" smtClean="0"/>
              <a:t>18.05.2020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8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3771-CE19-408C-9A84-5D7818C1EAF1}" type="datetime1">
              <a:rPr lang="de-DE" smtClean="0"/>
              <a:t>18.05.2020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MS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177AA-1BF4-4E59-B98A-427C56646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9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thumb/f/fb/Adobe_Illustrator_CC_icon.svg/1051px-Adobe_Illustrator_CC_icon.svg.png%20abgerufen%20am%2014.05.2020" TargetMode="External"/><Relationship Id="rId3" Type="http://schemas.openxmlformats.org/officeDocument/2006/relationships/hyperlink" Target="https://static.thenounproject.com/png/316806-200.png" TargetMode="External"/><Relationship Id="rId7" Type="http://schemas.openxmlformats.org/officeDocument/2006/relationships/hyperlink" Target="https://images.unsplash.com/photo-1516534775068-ba3e7458af70?ixlib=rb-1.2.1&amp;ixid=eyJhcHBfaWQiOjEyMDd9&amp;auto=format&amp;fit=crop&amp;w=1050&amp;q=80" TargetMode="External"/><Relationship Id="rId12" Type="http://schemas.openxmlformats.org/officeDocument/2006/relationships/hyperlink" Target="https://en.wikipedia.org/wiki/PhantomJS" TargetMode="External"/><Relationship Id="rId2" Type="http://schemas.openxmlformats.org/officeDocument/2006/relationships/hyperlink" Target="https://static.thenounproject.com/png/1385797-200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tic.thenounproject.com/png/1405951-200.png" TargetMode="External"/><Relationship Id="rId11" Type="http://schemas.openxmlformats.org/officeDocument/2006/relationships/hyperlink" Target="https://www.google.com/url?sa=i&amp;url=https%3A%2F%2Fmedium.com%2Fdevnetwork%2Fhow-i-wrote-a-single-page-chrome-extension-2590fef14044&amp;psig=AOvVaw2qhlD8ErbOJThr_M3gQbP-&amp;ust=1589468004669000&amp;source=images&amp;cd=vfe&amp;ved=0CAIQjRxqFwoTCJDd9vGLsekCFQAAAAAdAAAAABAJ" TargetMode="External"/><Relationship Id="rId5" Type="http://schemas.openxmlformats.org/officeDocument/2006/relationships/hyperlink" Target="https://static.thenounproject.com/png/1405948-200.png" TargetMode="External"/><Relationship Id="rId10" Type="http://schemas.openxmlformats.org/officeDocument/2006/relationships/hyperlink" Target="https://user-images.githubusercontent.com/10379601/29446482-04f7036a-841f-11e7-9872-91d1fc2ea683.png" TargetMode="External"/><Relationship Id="rId4" Type="http://schemas.openxmlformats.org/officeDocument/2006/relationships/hyperlink" Target="https://static.thenounproject.com/png/316806-200.png%20aufgerufen%20am%2012.05.2020" TargetMode="External"/><Relationship Id="rId9" Type="http://schemas.openxmlformats.org/officeDocument/2006/relationships/hyperlink" Target="https://www.google.com/url?sa=i&amp;url=https%3A%2F%2Fde.m.wikipedia.org%2Fwiki%2FDatei%3AAdobe_XD_CC_icon.svg&amp;psig=AOvVaw1_KSm_Nq1DXyGR7suPr1E9&amp;ust=1589537028602000&amp;source=images&amp;cd=vfe&amp;ved=0CAIQjRxqFwoTCMiW-MeNs-kCFQAAAAAdAAAAABAD" TargetMode="Externa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riya/phantomjs" TargetMode="External"/><Relationship Id="rId13" Type="http://schemas.openxmlformats.org/officeDocument/2006/relationships/hyperlink" Target="https://developers.google.com/web/tools/puppeteer" TargetMode="External"/><Relationship Id="rId18" Type="http://schemas.openxmlformats.org/officeDocument/2006/relationships/hyperlink" Target="https://www.chromium.org/developers/design-documents/desktop-notifications/api-specification" TargetMode="External"/><Relationship Id="rId3" Type="http://schemas.openxmlformats.org/officeDocument/2006/relationships/hyperlink" Target="https://www.security-insider.de/was-ist-single-sign-on-sso-a-631479/" TargetMode="External"/><Relationship Id="rId21" Type="http://schemas.openxmlformats.org/officeDocument/2006/relationships/hyperlink" Target="https://www.electronjs.org/" TargetMode="External"/><Relationship Id="rId7" Type="http://schemas.openxmlformats.org/officeDocument/2006/relationships/hyperlink" Target="https://en.wikipedia.org/wiki/PhantomJS" TargetMode="External"/><Relationship Id="rId12" Type="http://schemas.openxmlformats.org/officeDocument/2006/relationships/hyperlink" Target="https://github.com/puppeteer/puppeteer" TargetMode="External"/><Relationship Id="rId17" Type="http://schemas.openxmlformats.org/officeDocument/2006/relationships/hyperlink" Target="https://www.chromium.org/developers/how-tos/api-keys" TargetMode="External"/><Relationship Id="rId2" Type="http://schemas.openxmlformats.org/officeDocument/2006/relationships/hyperlink" Target="https://de.wikipedia.org/wiki/Single_Sign-on" TargetMode="External"/><Relationship Id="rId16" Type="http://schemas.openxmlformats.org/officeDocument/2006/relationships/hyperlink" Target="https://developer.chrome.com/apps/api_index" TargetMode="External"/><Relationship Id="rId20" Type="http://schemas.openxmlformats.org/officeDocument/2006/relationships/hyperlink" Target="https://brainhub.eu/blog/javascript-frameworks-for-desktop-app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hantomjs.org/" TargetMode="External"/><Relationship Id="rId11" Type="http://schemas.openxmlformats.org/officeDocument/2006/relationships/hyperlink" Target="http://www.nightmarejs.org/" TargetMode="External"/><Relationship Id="rId5" Type="http://schemas.openxmlformats.org/officeDocument/2006/relationships/hyperlink" Target="https://auth0.com/docs/login/spa/authenticate-with-cookies" TargetMode="External"/><Relationship Id="rId15" Type="http://schemas.openxmlformats.org/officeDocument/2006/relationships/hyperlink" Target="https://medium.com/devnetwork/how-i-wrote-a-single-page-chrome-extension-2590fef14044" TargetMode="External"/><Relationship Id="rId10" Type="http://schemas.openxmlformats.org/officeDocument/2006/relationships/hyperlink" Target="https://github.com/segmentio/nightmare" TargetMode="External"/><Relationship Id="rId19" Type="http://schemas.openxmlformats.org/officeDocument/2006/relationships/hyperlink" Target="https://developer.mozilla.org/en-US/docs/Web/HTTP/Messages" TargetMode="External"/><Relationship Id="rId4" Type="http://schemas.openxmlformats.org/officeDocument/2006/relationships/hyperlink" Target="https://stackoverflow.com/questions/17769011/how-does-cookie-based-authentication-work" TargetMode="External"/><Relationship Id="rId9" Type="http://schemas.openxmlformats.org/officeDocument/2006/relationships/hyperlink" Target="https://www.linode.com/docs/development/nodejs/use-nightmarejs-to-automate-headless-browsing/" TargetMode="External"/><Relationship Id="rId14" Type="http://schemas.openxmlformats.org/officeDocument/2006/relationships/hyperlink" Target="https://www.npmjs.com/package/puppetee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6472D8C-AECD-4533-AB29-96B4BC30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36DD7BD-1949-4A1B-B97D-7AD173CF0F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0045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Rollenverteilung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pSp>
        <p:nvGrpSpPr>
          <p:cNvPr id="16" name="Gruppieren 15"/>
          <p:cNvGrpSpPr/>
          <p:nvPr/>
        </p:nvGrpSpPr>
        <p:grpSpPr>
          <a:xfrm>
            <a:off x="1208377" y="2109997"/>
            <a:ext cx="9775246" cy="4112921"/>
            <a:chOff x="1208377" y="2109997"/>
            <a:chExt cx="9775246" cy="4112921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3941" y="2109997"/>
              <a:ext cx="2539682" cy="2539682"/>
            </a:xfrm>
            <a:prstGeom prst="rect">
              <a:avLst/>
            </a:prstGeom>
          </p:spPr>
        </p:pic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159" y="2109997"/>
              <a:ext cx="2539682" cy="2539682"/>
            </a:xfrm>
            <a:prstGeom prst="rect">
              <a:avLst/>
            </a:prstGeom>
          </p:spPr>
        </p:pic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8377" y="2249672"/>
              <a:ext cx="2539682" cy="2539682"/>
            </a:xfrm>
            <a:prstGeom prst="rect">
              <a:avLst/>
            </a:prstGeom>
          </p:spPr>
        </p:pic>
        <p:sp>
          <p:nvSpPr>
            <p:cNvPr id="10" name="Textfeld 9"/>
            <p:cNvSpPr txBox="1"/>
            <p:nvPr/>
          </p:nvSpPr>
          <p:spPr>
            <a:xfrm>
              <a:off x="1678728" y="4649679"/>
              <a:ext cx="17537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Scrum</a:t>
              </a:r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 Master</a:t>
              </a: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5310162" y="4650723"/>
              <a:ext cx="1740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Product</a:t>
              </a:r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Owner</a:t>
              </a:r>
              <a:endParaRPr lang="de-DE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8927944" y="4649679"/>
              <a:ext cx="20556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Entwicklungsteam</a:t>
              </a:r>
            </a:p>
          </p:txBody>
        </p:sp>
        <p:sp>
          <p:nvSpPr>
            <p:cNvPr id="13" name="Textfeld 12"/>
            <p:cNvSpPr txBox="1"/>
            <p:nvPr/>
          </p:nvSpPr>
          <p:spPr>
            <a:xfrm>
              <a:off x="1542860" y="5295294"/>
              <a:ext cx="2027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Katharina Schmitt</a:t>
              </a:r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5310163" y="5299588"/>
              <a:ext cx="18707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Pascal </a:t>
              </a:r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Feinauer</a:t>
              </a:r>
              <a:endParaRPr lang="de-DE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8974519" y="5299588"/>
              <a:ext cx="200910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Christian </a:t>
              </a:r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Dänzer</a:t>
              </a:r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,</a:t>
              </a:r>
            </a:p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Jonas Althoff,</a:t>
              </a:r>
            </a:p>
            <a:p>
              <a:r>
                <a:rPr lang="de-DE" dirty="0">
                  <a:latin typeface="Roboto Light" panose="02000000000000000000" pitchFamily="2" charset="0"/>
                  <a:ea typeface="Roboto Light" panose="02000000000000000000" pitchFamily="2" charset="0"/>
                </a:rPr>
                <a:t>Marco </a:t>
              </a:r>
              <a:r>
                <a:rPr lang="de-DE" dirty="0" err="1">
                  <a:latin typeface="Roboto Light" panose="02000000000000000000" pitchFamily="2" charset="0"/>
                  <a:ea typeface="Roboto Light" panose="02000000000000000000" pitchFamily="2" charset="0"/>
                </a:rPr>
                <a:t>Scotellaro</a:t>
              </a:r>
              <a:endParaRPr lang="de-DE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10</a:t>
            </a:fld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238E993-BBF0-4BEC-A964-6C298610543A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KS</a:t>
            </a:r>
          </a:p>
        </p:txBody>
      </p:sp>
    </p:spTree>
    <p:extLst>
      <p:ext uri="{BB962C8B-B14F-4D97-AF65-F5344CB8AC3E}">
        <p14:creationId xmlns:p14="http://schemas.microsoft.com/office/powerpoint/2010/main" val="210134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Vorstellung Backlog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11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3175322-DC60-482D-B2FA-94E39DB88924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E878B209-5122-4BEB-8C4F-9C91B7EBF47C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PF</a:t>
            </a:r>
          </a:p>
        </p:txBody>
      </p:sp>
    </p:spTree>
    <p:extLst>
      <p:ext uri="{BB962C8B-B14F-4D97-AF65-F5344CB8AC3E}">
        <p14:creationId xmlns:p14="http://schemas.microsoft.com/office/powerpoint/2010/main" val="43331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857746-2103-F740-89DB-4CCCCE975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351" y="2561189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Vorstellung </a:t>
            </a:r>
            <a:r>
              <a:rPr lang="de-DE" dirty="0" err="1"/>
              <a:t>Backlog</a:t>
            </a:r>
            <a:endParaRPr lang="de-DE" dirty="0"/>
          </a:p>
        </p:txBody>
      </p:sp>
      <p:pic>
        <p:nvPicPr>
          <p:cNvPr id="4" name="Grafik 3" descr="Ein Bild, das drinnen, sitzend, Monitor, Auto enthält.&#10;&#10;Automatisch generierte Beschreibung">
            <a:extLst>
              <a:ext uri="{FF2B5EF4-FFF2-40B4-BE49-F238E27FC236}">
                <a16:creationId xmlns:a16="http://schemas.microsoft.com/office/drawing/2014/main" id="{C93A0695-55C6-D847-92B6-AA692273E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4954"/>
            <a:ext cx="12192000" cy="6000451"/>
          </a:xfrm>
          <a:prstGeom prst="rect">
            <a:avLst/>
          </a:prstGeom>
        </p:spPr>
      </p:pic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76AA885-7EFC-A840-BDEE-E1FFCA5D4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749" y="2795112"/>
            <a:ext cx="2194286" cy="3996046"/>
          </a:xfrm>
          <a:prstGeom prst="rect">
            <a:avLst/>
          </a:prstGeom>
        </p:spPr>
      </p:pic>
      <p:pic>
        <p:nvPicPr>
          <p:cNvPr id="8" name="Grafik 7" descr="Ein Bild, das Screenshot, Telefon, Schild, Straße enthält.&#10;&#10;Automatisch generierte Beschreibung">
            <a:extLst>
              <a:ext uri="{FF2B5EF4-FFF2-40B4-BE49-F238E27FC236}">
                <a16:creationId xmlns:a16="http://schemas.microsoft.com/office/drawing/2014/main" id="{5B884080-C7C6-0C4E-9F8F-345DF6110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3035" y="5542510"/>
            <a:ext cx="2194286" cy="134095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BD5750B-9882-744B-A938-7016D373ED9F}"/>
              </a:ext>
            </a:extLst>
          </p:cNvPr>
          <p:cNvSpPr txBox="1"/>
          <p:nvPr/>
        </p:nvSpPr>
        <p:spPr>
          <a:xfrm>
            <a:off x="11845636" y="6470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/>
          </a:p>
        </p:txBody>
      </p:sp>
      <p:pic>
        <p:nvPicPr>
          <p:cNvPr id="15" name="Grafik 14" descr="Ein Bild, das Screenshot, sitzend, grün, Straße enthält.&#10;&#10;Automatisch generierte Beschreibung">
            <a:extLst>
              <a:ext uri="{FF2B5EF4-FFF2-40B4-BE49-F238E27FC236}">
                <a16:creationId xmlns:a16="http://schemas.microsoft.com/office/drawing/2014/main" id="{E9CA2B01-2322-064A-A3D7-6138A01D3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6545" y="1449685"/>
            <a:ext cx="3275606" cy="3548573"/>
          </a:xfrm>
          <a:prstGeom prst="rect">
            <a:avLst/>
          </a:prstGeom>
        </p:spPr>
      </p:pic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FD6772A7-645A-DE41-94F8-742DFB8317B5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1353799" y="500062"/>
            <a:ext cx="45719" cy="1325563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161B24C-CD26-CE45-AA64-A7D7A2D4AD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2893" y="-30884"/>
            <a:ext cx="8026213" cy="68580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02CA41-FAA2-4F56-B96A-C6646E5E8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12</a:t>
            </a:fld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5984A16-B12E-4C77-883A-2098BB1322A1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PF</a:t>
            </a:r>
          </a:p>
        </p:txBody>
      </p:sp>
    </p:spTree>
    <p:extLst>
      <p:ext uri="{BB962C8B-B14F-4D97-AF65-F5344CB8AC3E}">
        <p14:creationId xmlns:p14="http://schemas.microsoft.com/office/powerpoint/2010/main" val="277361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Warum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ElectronJS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13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F3BAE825-DA66-45F6-9BDE-9A234A75466B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8B9D482E-01D1-4915-A076-064820132958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140564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Warum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ElectronJS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Recap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mr-IN" dirty="0">
                <a:latin typeface="Roboto Light" panose="02000000000000000000" pitchFamily="2" charset="0"/>
                <a:ea typeface="Roboto Light" panose="02000000000000000000" pitchFamily="2" charset="0"/>
              </a:rPr>
              <a:t>–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Anforderungen: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Desktop-App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Plattformübergreifend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Mit JavaScript,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TypeScript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, Stencil oder Java umsetzen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Zugriff auf Dateisystem muss ermöglicht werden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ADE09A-8D2D-4E24-8FF9-A73E2F57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14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FAC301F-40FE-4300-86EA-1E04D28CBD47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34111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Warum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ElectronJS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pic>
        <p:nvPicPr>
          <p:cNvPr id="4" name="Inhaltsplatzhalter 3" descr="Bildschirmfoto 2020-05-12 um 15.27.50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" t="3870" r="4474" b="5049"/>
          <a:stretch/>
        </p:blipFill>
        <p:spPr>
          <a:xfrm>
            <a:off x="1417236" y="1192079"/>
            <a:ext cx="9357528" cy="5273669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26DF7E-A528-4697-976C-E8F7A88A0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15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D3D182-DA6B-46E2-BCC4-E801D37F6714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171029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Design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16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CF3FEA1B-BECD-4E7A-A2E7-AAAFDAB89E11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222119CA-77CF-4617-8A7E-3662FA5E5875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1627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7C91F7-39A9-42AA-A1B1-15D4167A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Design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C94DC9-DF51-405B-A854-BE44E296C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17</a:t>
            </a:fld>
            <a:endParaRPr lang="de-DE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3373732-18DF-4656-A21F-E06F6AE18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425" y="2166885"/>
            <a:ext cx="21621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CD17CF5-7271-4973-A725-1E3FC0D7D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593" y="2172948"/>
            <a:ext cx="2162175" cy="210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76F3161-1E88-4651-B76D-E790191D4C99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57581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9F135A0-167C-4945-B69E-A169399CB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83" y="1253331"/>
            <a:ext cx="6153433" cy="4351338"/>
          </a:xfrm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4237827-E16D-4822-8B00-44C6E272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18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A9C5567-8D93-4439-B4C1-2C301DE2FF13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1240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00C8B6-D2F8-4407-B825-22CFCD87C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83" y="1253331"/>
            <a:ext cx="6153433" cy="4351338"/>
          </a:xfrm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17AE0A2-882A-44AE-83E7-80456A6C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19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65F7BA-E5AB-44AB-8466-5821E455CED0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41266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27" y="0"/>
            <a:ext cx="10325100" cy="68834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E46D58C-3986-416E-8042-6D1B7AD21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412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1D166A-8ABB-4CCD-8587-08143CF47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83" y="1253331"/>
            <a:ext cx="6153433" cy="4351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EFC8943-911B-4ED2-8C42-FD6AB2AD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20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47BF85E-A227-4080-839F-EE38BF084DBD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42179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21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9C2C54B-707B-46BC-A169-930353A92489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0FDD752D-9D13-484E-B079-20307C37229C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54801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2F1BF4D-271F-420F-AAF1-4DD6654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22</a:t>
            </a:fld>
            <a:endParaRPr lang="de-DE"/>
          </a:p>
        </p:txBody>
      </p:sp>
      <p:pic>
        <p:nvPicPr>
          <p:cNvPr id="4" name="step1">
            <a:hlinkClick r:id="" action="ppaction://media"/>
            <a:extLst>
              <a:ext uri="{FF2B5EF4-FFF2-40B4-BE49-F238E27FC236}">
                <a16:creationId xmlns:a16="http://schemas.microsoft.com/office/drawing/2014/main" id="{01CF5048-DDA5-4342-B095-E27688BBF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420" y="525477"/>
            <a:ext cx="9853159" cy="580704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B89541B-4311-45E8-9CD8-E5C72EF78CB5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MS</a:t>
            </a:r>
          </a:p>
        </p:txBody>
      </p:sp>
    </p:spTree>
    <p:extLst>
      <p:ext uri="{BB962C8B-B14F-4D97-AF65-F5344CB8AC3E}">
        <p14:creationId xmlns:p14="http://schemas.microsoft.com/office/powerpoint/2010/main" val="223562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2F1BF4D-271F-420F-AAF1-4DD6654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23</a:t>
            </a:fld>
            <a:endParaRPr lang="de-DE"/>
          </a:p>
        </p:txBody>
      </p:sp>
      <p:pic>
        <p:nvPicPr>
          <p:cNvPr id="4" name="step2">
            <a:hlinkClick r:id="" action="ppaction://media"/>
            <a:extLst>
              <a:ext uri="{FF2B5EF4-FFF2-40B4-BE49-F238E27FC236}">
                <a16:creationId xmlns:a16="http://schemas.microsoft.com/office/drawing/2014/main" id="{171FD48F-4C38-497E-8041-3F9CEBC716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8881" y="545586"/>
            <a:ext cx="9774238" cy="57668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836DD62-1900-4823-B6F5-204E2AEC5685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290605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2F1BF4D-271F-420F-AAF1-4DD6654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24</a:t>
            </a:fld>
            <a:endParaRPr lang="de-DE"/>
          </a:p>
        </p:txBody>
      </p:sp>
      <p:pic>
        <p:nvPicPr>
          <p:cNvPr id="4" name="step3">
            <a:hlinkClick r:id="" action="ppaction://media"/>
            <a:extLst>
              <a:ext uri="{FF2B5EF4-FFF2-40B4-BE49-F238E27FC236}">
                <a16:creationId xmlns:a16="http://schemas.microsoft.com/office/drawing/2014/main" id="{19E38C13-E0B9-43C9-B938-354028D21F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4121" y="725325"/>
            <a:ext cx="9203758" cy="54073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993427F-63B3-4E9D-9A6F-5A39FB756B3E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202693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2F1BF4D-271F-420F-AAF1-4DD6654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25</a:t>
            </a:fld>
            <a:endParaRPr lang="de-DE"/>
          </a:p>
        </p:txBody>
      </p:sp>
      <p:pic>
        <p:nvPicPr>
          <p:cNvPr id="4" name="step4">
            <a:hlinkClick r:id="" action="ppaction://media"/>
            <a:extLst>
              <a:ext uri="{FF2B5EF4-FFF2-40B4-BE49-F238E27FC236}">
                <a16:creationId xmlns:a16="http://schemas.microsoft.com/office/drawing/2014/main" id="{6D8CB243-BD37-43BF-A03E-2EAB01C194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8635" y="733853"/>
            <a:ext cx="9174730" cy="53902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6AAB878-03A5-4B92-AB45-4C123981ECCD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7796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Probleme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26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1031B07-1932-4C2D-B91D-CE3AC0ADCFC5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0C8B7752-A5C7-4974-B7A7-78A59A861023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87921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A8193-81A2-41EB-BDC2-862579DC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Übersicht über das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E24427-7E0E-4AB4-8A3F-3649E94CA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Moodle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als Hürde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Kein API Zugang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Keine Hilfestellung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Browserautomatisierung als angepeilte Lösung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Gegen Best Practice</a:t>
            </a:r>
          </a:p>
          <a:p>
            <a:pPr lvl="1"/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Unzuverlessig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Von anderen Developern nicht Empfohlen </a:t>
            </a:r>
          </a:p>
          <a:p>
            <a:pPr marL="0" indent="0">
              <a:buNone/>
            </a:pP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F1C2F-7D74-4886-B6AD-2D7917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27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7E663F9-42E3-4D1F-9807-8BECA3207E07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185801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D81F9-DE34-41A8-BEF6-2D0D649FF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Ansatz 1: Nightmare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C93662-1801-41E8-9278-406E589B0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Bibliothek für high-level Browserautomatisierung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Klein mit vergleichsweise hoher Performance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Simple Methoden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Ist aus einer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Electron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-Anwendung heraus nicht  lauffähig, da Nightmare auf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Electron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basiert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75226EA-577C-4E5A-9B3E-B49D218ECC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530" y="2271259"/>
            <a:ext cx="2795270" cy="1263650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F59210A-839D-4FD2-B643-699B5F8E7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28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00DBA7B-A2D8-435C-8DDA-E4696BE88C5D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337002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3C56CF-D17F-455C-AEE2-03D05EA17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Ansatz 2: PhantomJS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05DB62-6BEC-494F-B795-B7CD1AA5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WebKit für Seitenautomatisierung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Relativ bekannt (vor allem für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Testing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Kann theoretisch alles benötigte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Langsam und ineffizient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Lässt sich nicht gemeinsam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bundeln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Wird nicht mehr entwickelt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Stürzt in unserem Fall ab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EA02A76-CEC3-498A-AA88-675F9565C3B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1159" y="1082040"/>
            <a:ext cx="1892300" cy="148717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C7851EC-4680-4B11-A3F8-17526DD9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29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8078AA-F98D-41EF-8FD5-77F780D8C955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115859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The Gate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Ein Excel-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Moodle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-Gateway</a:t>
            </a:r>
          </a:p>
          <a:p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Scrumprojekt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von </a:t>
            </a:r>
            <a:r>
              <a:rPr lang="de-DE" sz="16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Chrisitan</a:t>
            </a:r>
            <a:r>
              <a:rPr lang="de-DE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DE" sz="16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Dänzer</a:t>
            </a:r>
            <a:r>
              <a:rPr lang="de-DE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, Marco </a:t>
            </a:r>
            <a:r>
              <a:rPr lang="de-DE" sz="16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Scotellaro</a:t>
            </a:r>
            <a:r>
              <a:rPr lang="de-DE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, Jonas Althoff, Pascal </a:t>
            </a:r>
            <a:r>
              <a:rPr lang="de-DE" sz="16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Feinauer</a:t>
            </a:r>
            <a:r>
              <a:rPr lang="de-DE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 und Katharina Schmitt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9295AAD-5379-4D4C-8073-410110F6B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80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2869D-754C-4E3D-BA90-0FBADDB29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Ansatz 3: Puppeteer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2B0823-1FCB-407A-9983-F77E947DB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Node-libary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mit high-level API für Chromium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Hat alle Features die wir benötigen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Stürzt ab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Lässt sich nicht mit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Electron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bundeln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Performance nicht gerade solide (mehrere Chrome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instanzen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D21B0B9-58F9-415B-9AAD-4FB22B9E385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425" y="1825625"/>
            <a:ext cx="1349375" cy="1963420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B109F0-C99B-4ED5-8820-999020D3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30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5B0C43-832A-4CE3-910C-7336FAED05A1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53266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2468C-AD61-400A-BA50-AFFB8727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Ansatz 4: Pakete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869A2B-557B-4F36-9235-BC0ABD857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Versimpelter Aufbau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Geringeres Fehlerpotential 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Zu hohe Komplexität durch: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Single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Sign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-on-verfahren 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Session-token-verfahren</a:t>
            </a:r>
          </a:p>
          <a:p>
            <a:pPr lvl="1"/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Authentifikations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Cookies</a:t>
            </a:r>
          </a:p>
          <a:p>
            <a:pPr lvl="1"/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Mehrere Server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66448C-7C1F-4A3C-B161-A0435DD12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31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76F04C8-C588-449F-88E8-6DD7C437D36D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331018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FDAD-492A-4648-9C34-C43ABFE9F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Gegenvorschlag: Browsererweiterung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65CF89-9C97-42AD-BA73-D18628D0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Besseres Benutzererlebnis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Hätte unsere Probleme mit dem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Moodle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-Login umgangen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Könnte Skript direkt injizieren 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Multiplattform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Ein Großteil des fertigen Codes hätte benutzt werden können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Keine Desktopanwendung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Kein OK vom Steakholder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6B21D0-7050-4E8D-B737-510A4D17D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32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68DE4D-83B5-48DE-8078-90E9B26E3676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</p:spTree>
    <p:extLst>
      <p:ext uri="{BB962C8B-B14F-4D97-AF65-F5344CB8AC3E}">
        <p14:creationId xmlns:p14="http://schemas.microsoft.com/office/powerpoint/2010/main" val="288263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384B0FC-F7F3-49F2-9DA7-02B7197F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33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19EFB08-082B-4A19-B21C-2CB03291608F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JA</a:t>
            </a: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21DCF8DB-CB75-4775-87A5-98ACED8777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826257"/>
              </p:ext>
            </p:extLst>
          </p:nvPr>
        </p:nvGraphicFramePr>
        <p:xfrm>
          <a:off x="1123949" y="155575"/>
          <a:ext cx="9944100" cy="6200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Acrobat Document" r:id="rId3" imgW="9944057" imgH="6200756" progId="Acrobat.Document.DC">
                  <p:embed/>
                </p:oleObj>
              </mc:Choice>
              <mc:Fallback>
                <p:oleObj name="Acrobat Document" r:id="rId3" imgW="9944057" imgH="62007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3949" y="155575"/>
                        <a:ext cx="9944100" cy="6200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4964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34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27" y="0"/>
            <a:ext cx="10325100" cy="688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8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Vielen Dank für Eure Aufmerksamkeit!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Falls Ihr noch Fragen habt, dürft Ihr Euch gerne bei uns melden.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418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Bildquellen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dirty="0">
                <a:hlinkClick r:id="rId2"/>
              </a:rPr>
              <a:t>https://static.thenounproject.com/png/1385797-200.png</a:t>
            </a:r>
            <a:r>
              <a:rPr lang="de-DE" dirty="0"/>
              <a:t> aufgerufen am 12.05.2020</a:t>
            </a:r>
          </a:p>
          <a:p>
            <a:r>
              <a:rPr lang="de-DE" dirty="0">
                <a:hlinkClick r:id="rId3"/>
              </a:rPr>
              <a:t>https://static.thenounproject.com/png/316806-200.png</a:t>
            </a:r>
            <a:r>
              <a:rPr lang="de-DE" dirty="0"/>
              <a:t> aufgerufen am 12.05.2020</a:t>
            </a:r>
            <a:endParaRPr lang="de-DE" dirty="0">
              <a:hlinkClick r:id="rId4"/>
            </a:endParaRPr>
          </a:p>
          <a:p>
            <a:r>
              <a:rPr lang="de-DE" dirty="0">
                <a:hlinkClick r:id="rId5"/>
              </a:rPr>
              <a:t>https://static.thenounproject.com/png/1405948-200.png</a:t>
            </a:r>
            <a:r>
              <a:rPr lang="de-DE" dirty="0"/>
              <a:t> aufgerufen am 12.05.2020</a:t>
            </a:r>
          </a:p>
          <a:p>
            <a:r>
              <a:rPr lang="de-DE" dirty="0">
                <a:hlinkClick r:id="rId6"/>
              </a:rPr>
              <a:t>https://static.thenounproject.com/png/1405951-200.png</a:t>
            </a:r>
            <a:r>
              <a:rPr lang="de-DE" dirty="0"/>
              <a:t> aufgerufen am 12.05.2020</a:t>
            </a:r>
          </a:p>
          <a:p>
            <a:r>
              <a:rPr lang="de-DE" dirty="0">
                <a:hlinkClick r:id="rId7"/>
              </a:rPr>
              <a:t>https://images.unsplash.com/photo-1516534775068-ba3e7458af70?ixlib=rb-1.2.1&amp;ixid=eyJhcHBfaWQiOjEyMDd9&amp;auto=format&amp;fit=crop&amp;w=1050&amp;q=80</a:t>
            </a:r>
            <a:r>
              <a:rPr lang="de-DE" dirty="0"/>
              <a:t> aufgerufen am 12.05.2020</a:t>
            </a:r>
          </a:p>
          <a:p>
            <a:r>
              <a:rPr lang="de-DE" dirty="0">
                <a:hlinkClick r:id="rId8"/>
              </a:rPr>
              <a:t>https://upload.wikimedia.org/wikipedia/commons/thumb/f/fb/Adobe_Illustrator_CC_icon.svg/1051px-Adobe_Illustrator_CC_icon.svg.png </a:t>
            </a:r>
            <a:r>
              <a:rPr lang="de-DE" dirty="0"/>
              <a:t>abgerufen am 14.05.2020</a:t>
            </a:r>
          </a:p>
          <a:p>
            <a:r>
              <a:rPr lang="de-DE" dirty="0">
                <a:hlinkClick r:id="rId9"/>
              </a:rPr>
              <a:t>https://www.google.com/url?sa=i&amp;url=https%3A%2F%2Fde.m.wikipedia.org%2Fwiki%2FDatei%3AAdobe_XD_CC_icon.svg&amp;psig=AOvVaw1_KSm_Nq1DXyGR7suPr1E9&amp;ust=1589537028602000&amp;source=images&amp;cd=vfe&amp;ved=0CAIQjRxqFwoTCMiW-MeNs-kCFQAAAAAdAAAAABAD</a:t>
            </a:r>
            <a:r>
              <a:rPr lang="de-DE" dirty="0"/>
              <a:t> abgerufen am 14.05.2020</a:t>
            </a:r>
          </a:p>
          <a:p>
            <a:r>
              <a:rPr lang="de-DE" u="sng" dirty="0">
                <a:hlinkClick r:id="rId10"/>
              </a:rPr>
              <a:t>https://user-images.githubusercontent.com/10379601/29446482-04f7036a-841f-11e7-9872-91d1fc2ea683.png</a:t>
            </a:r>
            <a:endParaRPr lang="de-DE" dirty="0"/>
          </a:p>
          <a:p>
            <a:r>
              <a:rPr lang="de-DE" u="sng" dirty="0">
                <a:hlinkClick r:id="rId11"/>
              </a:rPr>
              <a:t>https://www.google.com/url?sa=i&amp;url=https%3A%2F%2Fmedium.com%2Fdevnetwork%2Fhow-i-wrote-a-single-page-chrome-extension-2590fef14044&amp;psig=AOvVaw2qhlD8ErbOJThr_M3gQbP-&amp;ust=1589468004669000&amp;source=images&amp;cd=vfe&amp;ved=0CAIQjRxqFwoTCJDd9vGLsekCFQAAAAAdAAAAABAJ</a:t>
            </a:r>
            <a:endParaRPr lang="de-DE" dirty="0"/>
          </a:p>
          <a:p>
            <a:r>
              <a:rPr lang="de-DE" u="sng" dirty="0">
                <a:hlinkClick r:id="rId12"/>
              </a:rPr>
              <a:t>https://en.wikipedia.org/wiki/PhantomJS</a:t>
            </a:r>
            <a:endParaRPr lang="de-DE" u="sng" dirty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9449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41DB1-7502-4121-A04F-3743DD89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38D2D7-3BBC-4F34-98BD-1A3B4A2F7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de-DE" u="sng" dirty="0">
                <a:hlinkClick r:id="rId2"/>
              </a:rPr>
              <a:t>https://de.wikipedia.org/wiki/Single_Sign-on</a:t>
            </a:r>
            <a:endParaRPr lang="de-DE" dirty="0"/>
          </a:p>
          <a:p>
            <a:r>
              <a:rPr lang="de-DE" u="sng" dirty="0">
                <a:hlinkClick r:id="rId3"/>
              </a:rPr>
              <a:t>https://www.security-insider.de/was-ist-single-sign-on-sso-a-631479/</a:t>
            </a:r>
            <a:endParaRPr lang="de-DE" dirty="0"/>
          </a:p>
          <a:p>
            <a:r>
              <a:rPr lang="de-DE" u="sng" dirty="0">
                <a:hlinkClick r:id="rId4"/>
              </a:rPr>
              <a:t>https://stackoverflow.com/questions/17769011/how-does-cookie-based-authentication-work</a:t>
            </a:r>
            <a:endParaRPr lang="de-DE" dirty="0"/>
          </a:p>
          <a:p>
            <a:r>
              <a:rPr lang="de-DE" u="sng" dirty="0">
                <a:hlinkClick r:id="rId5"/>
              </a:rPr>
              <a:t>https://auth0.com/docs/login/spa/authenticate-with-cookies</a:t>
            </a:r>
            <a:endParaRPr lang="de-DE" dirty="0"/>
          </a:p>
          <a:p>
            <a:r>
              <a:rPr lang="de-DE" dirty="0"/>
              <a:t> </a:t>
            </a:r>
          </a:p>
          <a:p>
            <a:r>
              <a:rPr lang="de-DE" u="sng" dirty="0">
                <a:hlinkClick r:id="rId6"/>
              </a:rPr>
              <a:t>https://phantomjs.org/</a:t>
            </a:r>
            <a:endParaRPr lang="de-DE" dirty="0"/>
          </a:p>
          <a:p>
            <a:r>
              <a:rPr lang="de-DE" u="sng" dirty="0">
                <a:hlinkClick r:id="rId7"/>
              </a:rPr>
              <a:t>https://en.wikipedia.org/wiki/PhantomJS</a:t>
            </a:r>
            <a:endParaRPr lang="de-DE" dirty="0"/>
          </a:p>
          <a:p>
            <a:r>
              <a:rPr lang="de-DE" u="sng" dirty="0">
                <a:hlinkClick r:id="rId8"/>
              </a:rPr>
              <a:t>https://github.com/ariya/phantomjs</a:t>
            </a:r>
            <a:endParaRPr lang="de-DE" dirty="0"/>
          </a:p>
          <a:p>
            <a:r>
              <a:rPr lang="de-DE" u="sng" dirty="0">
                <a:hlinkClick r:id="rId9"/>
              </a:rPr>
              <a:t>https://www.linode.com/docs/development/nodejs/use-nightmarejs-to-automate-headless-browsing/</a:t>
            </a:r>
            <a:endParaRPr lang="de-DE" dirty="0"/>
          </a:p>
          <a:p>
            <a:r>
              <a:rPr lang="de-DE" u="sng" dirty="0">
                <a:hlinkClick r:id="rId10"/>
              </a:rPr>
              <a:t>https://github.com/segmentio/nightmare</a:t>
            </a:r>
            <a:endParaRPr lang="de-DE" dirty="0"/>
          </a:p>
          <a:p>
            <a:r>
              <a:rPr lang="de-DE" u="sng" dirty="0">
                <a:hlinkClick r:id="rId11"/>
              </a:rPr>
              <a:t>http://www.nightmarejs.org/</a:t>
            </a:r>
            <a:endParaRPr lang="de-DE" dirty="0"/>
          </a:p>
          <a:p>
            <a:r>
              <a:rPr lang="de-DE" u="sng" dirty="0">
                <a:hlinkClick r:id="rId12"/>
              </a:rPr>
              <a:t>https://github.com/puppeteer/puppeteer</a:t>
            </a:r>
            <a:endParaRPr lang="de-DE" dirty="0"/>
          </a:p>
          <a:p>
            <a:r>
              <a:rPr lang="de-DE" u="sng" dirty="0">
                <a:hlinkClick r:id="rId13"/>
              </a:rPr>
              <a:t>https://developers.google.com/web/tools/puppeteer</a:t>
            </a:r>
            <a:endParaRPr lang="de-DE" dirty="0"/>
          </a:p>
          <a:p>
            <a:r>
              <a:rPr lang="de-DE" u="sng" dirty="0">
                <a:hlinkClick r:id="rId14"/>
              </a:rPr>
              <a:t>https://www.npmjs.com/package/puppeteer</a:t>
            </a:r>
            <a:endParaRPr lang="de-DE" dirty="0"/>
          </a:p>
          <a:p>
            <a:r>
              <a:rPr lang="de-DE" u="sng" dirty="0">
                <a:hlinkClick r:id="rId15"/>
              </a:rPr>
              <a:t>https://medium.com/devnetwork/how-i-wrote-a-single-page-chrome-extension-2590fef14044</a:t>
            </a:r>
            <a:endParaRPr lang="de-DE" dirty="0"/>
          </a:p>
          <a:p>
            <a:r>
              <a:rPr lang="de-DE" u="sng" dirty="0">
                <a:hlinkClick r:id="rId16"/>
              </a:rPr>
              <a:t>https://developer.chrome.com/apps/api_index</a:t>
            </a:r>
            <a:endParaRPr lang="de-DE" dirty="0"/>
          </a:p>
          <a:p>
            <a:r>
              <a:rPr lang="de-DE" u="sng" dirty="0">
                <a:hlinkClick r:id="rId17"/>
              </a:rPr>
              <a:t>https://www.chromium.org/developers/how-tos/api-keys</a:t>
            </a:r>
            <a:endParaRPr lang="de-DE" dirty="0"/>
          </a:p>
          <a:p>
            <a:r>
              <a:rPr lang="de-DE" u="sng" dirty="0">
                <a:hlinkClick r:id="rId18"/>
              </a:rPr>
              <a:t>https://www.chromium.org/developers/design-documents/desktop-notifications/api-specification</a:t>
            </a:r>
            <a:endParaRPr lang="de-DE" dirty="0"/>
          </a:p>
          <a:p>
            <a:r>
              <a:rPr lang="de-DE" u="sng" dirty="0">
                <a:hlinkClick r:id="rId19"/>
              </a:rPr>
              <a:t>https://developer.mozilla.org/en-US/docs/Web/HTTP/Messages</a:t>
            </a:r>
            <a:endParaRPr lang="de-DE" dirty="0"/>
          </a:p>
          <a:p>
            <a:r>
              <a:rPr lang="de-DE" dirty="0">
                <a:hlinkClick r:id="rId20"/>
              </a:rPr>
              <a:t>https://brainhub.eu/blog/javascript-frameworks-for-desktop-apps/</a:t>
            </a:r>
            <a:r>
              <a:rPr lang="de-DE" dirty="0"/>
              <a:t> (aufgerufen am 12.05.20)</a:t>
            </a:r>
          </a:p>
          <a:p>
            <a:r>
              <a:rPr lang="de-DE" dirty="0">
                <a:hlinkClick r:id="rId21"/>
              </a:rPr>
              <a:t>https://www.electronjs.org/</a:t>
            </a:r>
            <a:r>
              <a:rPr lang="de-DE" dirty="0"/>
              <a:t> (aufgerufen am 12.05.20)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1FC398-0467-4D02-97D3-F8BEE4B6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4761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56134-D08C-4795-AA1C-86EB4D97A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0CD1E1-C772-4430-A24B-5B2646CC0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Erklärung des Projektziels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Rahmenbedingungen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Rollenverteilung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Vorstellung Backlog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Warum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ElectronJS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Style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Demo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Probleme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Gegenvorschlag</a:t>
            </a:r>
          </a:p>
          <a:p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27C402-A745-42BA-8B98-1DB67ED54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4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A9CD1E-3F99-4E69-82D4-9EBEC13BD2F6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KS</a:t>
            </a:r>
          </a:p>
        </p:txBody>
      </p:sp>
    </p:spTree>
    <p:extLst>
      <p:ext uri="{BB962C8B-B14F-4D97-AF65-F5344CB8AC3E}">
        <p14:creationId xmlns:p14="http://schemas.microsoft.com/office/powerpoint/2010/main" val="273037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Erklärung des Projektziels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5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AA29D42-10F5-4894-9357-73EFAE3E0B84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6D06A364-71DA-440E-8146-EF830A531A23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PF</a:t>
            </a:r>
          </a:p>
        </p:txBody>
      </p:sp>
    </p:spTree>
    <p:extLst>
      <p:ext uri="{BB962C8B-B14F-4D97-AF65-F5344CB8AC3E}">
        <p14:creationId xmlns:p14="http://schemas.microsoft.com/office/powerpoint/2010/main" val="393680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7D1374-D8BE-CE4A-B732-C8DA626F3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Erklärung 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39F130-5959-A44B-B31A-2A727CF4B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Excel Vorlage für die Noteneintragung 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Web-Anwendung mit ansprechendem Design und einfacher Usability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Auswahl der Excel Datei vom lokalen Rechner 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Export der ausgewählten Liste in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Moodle</a:t>
            </a:r>
            <a:endParaRPr lang="de-D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Plattformübergreifende Anwendung um auf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Moodle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wechseln zu können 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Import der Excel Datei 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Noten werden für den vorher ausgewählten Studenten und dazugehörige vorher ausgewählte Aufgabe eingetragen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AE53F-4C80-47AF-84AE-E3C42315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9FA582D-57AA-486C-BBE9-66BC747FF072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PF</a:t>
            </a:r>
          </a:p>
        </p:txBody>
      </p:sp>
    </p:spTree>
    <p:extLst>
      <p:ext uri="{BB962C8B-B14F-4D97-AF65-F5344CB8AC3E}">
        <p14:creationId xmlns:p14="http://schemas.microsoft.com/office/powerpoint/2010/main" val="99915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Rahmenbedingungen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7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BBCA3F4-D201-4413-BBCA-7B5B85D99407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D21A352D-197C-46F7-A944-7B0CBD994EC0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KS</a:t>
            </a:r>
          </a:p>
        </p:txBody>
      </p:sp>
    </p:spTree>
    <p:extLst>
      <p:ext uri="{BB962C8B-B14F-4D97-AF65-F5344CB8AC3E}">
        <p14:creationId xmlns:p14="http://schemas.microsoft.com/office/powerpoint/2010/main" val="32687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Rahmenbedingungen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Scrum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-Erfahrungen sammeln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Durchführung von 3 Sprints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Entwicklung einer Desktop-Anwendung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Technologie nach eigener Wahl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Nutzung von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git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 im Team</a:t>
            </a:r>
          </a:p>
          <a:p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Gute Kommunikation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981" y="1870075"/>
            <a:ext cx="3122243" cy="312224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AE35311-4533-40EE-BBB4-3D9AEC2C94AF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KS</a:t>
            </a:r>
          </a:p>
        </p:txBody>
      </p:sp>
    </p:spTree>
    <p:extLst>
      <p:ext uri="{BB962C8B-B14F-4D97-AF65-F5344CB8AC3E}">
        <p14:creationId xmlns:p14="http://schemas.microsoft.com/office/powerpoint/2010/main" val="425661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C3EB-CE12-4F5A-A9F4-268CA8D48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Rollenverteilung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A8634D-60D0-409D-A544-C56DF7FD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77AA-1BF4-4E59-B98A-427C56646072}" type="slidenum">
              <a:rPr lang="de-DE" smtClean="0"/>
              <a:t>9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6E8627B-B471-42D0-B9C9-0CE8AE7B5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52" y="3602038"/>
            <a:ext cx="3048695" cy="208327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013DEF4-0594-49BA-8E8A-4A18B0AF8D82}"/>
              </a:ext>
            </a:extLst>
          </p:cNvPr>
          <p:cNvCxnSpPr>
            <a:cxnSpLocks/>
          </p:cNvCxnSpPr>
          <p:nvPr/>
        </p:nvCxnSpPr>
        <p:spPr>
          <a:xfrm flipV="1">
            <a:off x="1524000" y="3479800"/>
            <a:ext cx="9144000" cy="128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9184A97E-226F-4F64-B065-BB53721E9B0C}"/>
              </a:ext>
            </a:extLst>
          </p:cNvPr>
          <p:cNvSpPr txBox="1"/>
          <p:nvPr/>
        </p:nvSpPr>
        <p:spPr>
          <a:xfrm>
            <a:off x="4286450" y="6400412"/>
            <a:ext cx="361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KS</a:t>
            </a:r>
          </a:p>
        </p:txBody>
      </p:sp>
    </p:spTree>
    <p:extLst>
      <p:ext uri="{BB962C8B-B14F-4D97-AF65-F5344CB8AC3E}">
        <p14:creationId xmlns:p14="http://schemas.microsoft.com/office/powerpoint/2010/main" val="194059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1158</Words>
  <Application>Microsoft Office PowerPoint</Application>
  <PresentationFormat>Breitbild</PresentationFormat>
  <Paragraphs>220</Paragraphs>
  <Slides>37</Slides>
  <Notes>5</Notes>
  <HiddenSlides>2</HiddenSlides>
  <MMClips>4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Roboto Light</vt:lpstr>
      <vt:lpstr>Roboto Medium</vt:lpstr>
      <vt:lpstr>Office</vt:lpstr>
      <vt:lpstr>Acrobat Document</vt:lpstr>
      <vt:lpstr>PowerPoint-Präsentation</vt:lpstr>
      <vt:lpstr>PowerPoint-Präsentation</vt:lpstr>
      <vt:lpstr>The Gate</vt:lpstr>
      <vt:lpstr>Agenda</vt:lpstr>
      <vt:lpstr>Erklärung des Projektziels</vt:lpstr>
      <vt:lpstr>Erklärung Projektziel</vt:lpstr>
      <vt:lpstr>Rahmenbedingungen</vt:lpstr>
      <vt:lpstr>Rahmenbedingungen</vt:lpstr>
      <vt:lpstr>Rollenverteilung</vt:lpstr>
      <vt:lpstr>Rollenverteilung</vt:lpstr>
      <vt:lpstr>Vorstellung Backlog </vt:lpstr>
      <vt:lpstr>Vorstellung Backlog</vt:lpstr>
      <vt:lpstr>Warum ElectronJS?</vt:lpstr>
      <vt:lpstr>Warum ElectronJS?</vt:lpstr>
      <vt:lpstr>Warum ElectronJS?</vt:lpstr>
      <vt:lpstr>Design</vt:lpstr>
      <vt:lpstr>Design</vt:lpstr>
      <vt:lpstr>PowerPoint-Präsentation</vt:lpstr>
      <vt:lpstr>PowerPoint-Präsentation</vt:lpstr>
      <vt:lpstr>PowerPoint-Präsentation</vt:lpstr>
      <vt:lpstr>Demo</vt:lpstr>
      <vt:lpstr>PowerPoint-Präsentation</vt:lpstr>
      <vt:lpstr>PowerPoint-Präsentation</vt:lpstr>
      <vt:lpstr>PowerPoint-Präsentation</vt:lpstr>
      <vt:lpstr>PowerPoint-Präsentation</vt:lpstr>
      <vt:lpstr>Probleme</vt:lpstr>
      <vt:lpstr>Übersicht über das Problem</vt:lpstr>
      <vt:lpstr>Ansatz 1: Nightmare</vt:lpstr>
      <vt:lpstr>Ansatz 2: PhantomJS</vt:lpstr>
      <vt:lpstr>Ansatz 3: Puppeteer</vt:lpstr>
      <vt:lpstr>Ansatz 4: Pakete</vt:lpstr>
      <vt:lpstr>Gegenvorschlag: Browsererweiterung</vt:lpstr>
      <vt:lpstr>PowerPoint-Präsentation</vt:lpstr>
      <vt:lpstr>PowerPoint-Präsentation</vt:lpstr>
      <vt:lpstr>Vielen Dank für Eure Aufmerksamkeit!</vt:lpstr>
      <vt:lpstr>Bildquellen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Schmitt, Katharina</dc:creator>
  <cp:lastModifiedBy>Marco Scotellaro</cp:lastModifiedBy>
  <cp:revision>50</cp:revision>
  <dcterms:created xsi:type="dcterms:W3CDTF">2020-05-12T08:07:50Z</dcterms:created>
  <dcterms:modified xsi:type="dcterms:W3CDTF">2020-05-18T11:02:34Z</dcterms:modified>
</cp:coreProperties>
</file>

<file path=docProps/thumbnail.jpeg>
</file>